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74" r:id="rId14"/>
    <p:sldId id="275" r:id="rId15"/>
    <p:sldId id="276" r:id="rId16"/>
    <p:sldId id="277" r:id="rId17"/>
    <p:sldId id="268" r:id="rId18"/>
    <p:sldId id="278" r:id="rId19"/>
    <p:sldId id="279" r:id="rId20"/>
    <p:sldId id="271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0D89F-484A-4515-9A0F-B00776C35B30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F57AA-0DEA-4A2F-A077-BE3F78FAB8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28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F57AA-0DEA-4A2F-A077-BE3F78FAB83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94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4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82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28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88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78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62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81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72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0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97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416507-3B42-4871-BF24-73022B738037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334751-B631-49A5-AC78-165A3C34D913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090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39285" y="1683401"/>
            <a:ext cx="10058400" cy="138158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Calibri Light (Заголовки)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3200" b="1" dirty="0">
                <a:latin typeface="Calibri Light (Заголовки)"/>
                <a:cs typeface="Times New Roman" panose="02020603050405020304" pitchFamily="18" charset="0"/>
              </a:rPr>
            </a:br>
            <a:endParaRPr lang="ru-RU" sz="3200" dirty="0">
              <a:latin typeface="Calibri Light (Заголовки)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39285" y="2857500"/>
            <a:ext cx="10058400" cy="1143000"/>
          </a:xfrm>
        </p:spPr>
        <p:txBody>
          <a:bodyPr>
            <a:noAutofit/>
          </a:bodyPr>
          <a:lstStyle/>
          <a:p>
            <a:r>
              <a:rPr lang="ru-RU" dirty="0">
                <a:latin typeface="Calibri Light (Заголовки)"/>
                <a:cs typeface="Times New Roman" panose="02020603050405020304" pitchFamily="18" charset="0"/>
              </a:rPr>
              <a:t>по специальности: 09.02.07 Информационные системы и программирование</a:t>
            </a:r>
          </a:p>
          <a:p>
            <a:r>
              <a:rPr lang="ru-RU" dirty="0">
                <a:latin typeface="Calibri Light (Заголовки)"/>
                <a:cs typeface="Times New Roman" panose="02020603050405020304" pitchFamily="18" charset="0"/>
              </a:rPr>
              <a:t>На тему: Разработка автоматизированной информационной системы фитнес центра</a:t>
            </a:r>
          </a:p>
          <a:p>
            <a:endParaRPr lang="ru-RU" dirty="0">
              <a:latin typeface="Calibri Light (Заголовки)"/>
            </a:endParaRPr>
          </a:p>
        </p:txBody>
      </p:sp>
      <p:pic>
        <p:nvPicPr>
          <p:cNvPr id="7" name="Рисунок 6" descr="титул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85172" cy="15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298776" y="4817635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alibri Light (Заголовки)"/>
                <a:cs typeface="Times New Roman" panose="02020603050405020304" pitchFamily="18" charset="0"/>
              </a:rPr>
              <a:t>Студента группы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44131" y="4817635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alibri Light (Заголовки)"/>
                <a:cs typeface="Times New Roman" panose="02020603050405020304" pitchFamily="18" charset="0"/>
              </a:rPr>
              <a:t>4ИСП9-7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21272" y="4817635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alibri Light (Заголовки) Roman"/>
                <a:cs typeface="Times New Roman" panose="02020603050405020304" pitchFamily="18" charset="0"/>
              </a:rPr>
              <a:t>Прянчиков Н.А.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8776" y="5379701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Calibri Light (Заголовки)"/>
                <a:cs typeface="Times New Roman" panose="02020603050405020304" pitchFamily="18" charset="0"/>
              </a:rPr>
              <a:t>Руководитель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8140" y="537970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ru-RU" sz="2400" dirty="0">
                <a:latin typeface="Calibri Light (Заголовки)"/>
                <a:cs typeface="Times New Roman" panose="02020603050405020304" pitchFamily="18" charset="0"/>
              </a:rPr>
              <a:t>преподаватель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21272" y="5379701"/>
            <a:ext cx="207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Calibri Light (Заголовки) Roman"/>
                <a:cs typeface="Times New Roman" panose="02020603050405020304" pitchFamily="18" charset="0"/>
              </a:rPr>
              <a:t>Адышкин</a:t>
            </a:r>
            <a:r>
              <a:rPr lang="ru-RU" sz="2400" dirty="0">
                <a:latin typeface="Calibri Light (Заголовки) Roman"/>
                <a:cs typeface="Times New Roman" panose="02020603050405020304" pitchFamily="18" charset="0"/>
              </a:rPr>
              <a:t> С.С.</a:t>
            </a:r>
          </a:p>
        </p:txBody>
      </p:sp>
    </p:spTree>
    <p:extLst>
      <p:ext uri="{BB962C8B-B14F-4D97-AF65-F5344CB8AC3E}">
        <p14:creationId xmlns:p14="http://schemas.microsoft.com/office/powerpoint/2010/main" val="14790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Окно авторизации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4978173-017E-4B64-AC7F-E89788CE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798126"/>
            <a:ext cx="3275236" cy="4534942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897BD0-D536-449F-8675-3A65858EF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786" y="1798126"/>
            <a:ext cx="3275237" cy="45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0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9120" y="-621334"/>
            <a:ext cx="10058400" cy="1450757"/>
          </a:xfrm>
        </p:spPr>
        <p:txBody>
          <a:bodyPr/>
          <a:lstStyle/>
          <a:p>
            <a:pPr algn="ctr"/>
            <a:r>
              <a:rPr lang="ru-RU" dirty="0"/>
              <a:t>Окно регистрации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42E2940-591E-4511-8CBB-13F0F3BAF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33" y="969588"/>
            <a:ext cx="9846733" cy="5888412"/>
          </a:xfrm>
        </p:spPr>
      </p:pic>
    </p:spTree>
    <p:extLst>
      <p:ext uri="{BB962C8B-B14F-4D97-AF65-F5344CB8AC3E}">
        <p14:creationId xmlns:p14="http://schemas.microsoft.com/office/powerpoint/2010/main" val="6001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591" y="-692419"/>
            <a:ext cx="10058400" cy="1450757"/>
          </a:xfrm>
        </p:spPr>
        <p:txBody>
          <a:bodyPr/>
          <a:lstStyle/>
          <a:p>
            <a:pPr algn="ctr"/>
            <a:r>
              <a:rPr lang="ru-RU"/>
              <a:t>Главное окно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D280A75-10AB-403E-8CDA-556FCDFF0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58" y="595427"/>
            <a:ext cx="9950533" cy="6262573"/>
          </a:xfrm>
        </p:spPr>
      </p:pic>
    </p:spTree>
    <p:extLst>
      <p:ext uri="{BB962C8B-B14F-4D97-AF65-F5344CB8AC3E}">
        <p14:creationId xmlns:p14="http://schemas.microsoft.com/office/powerpoint/2010/main" val="18591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591" y="-692419"/>
            <a:ext cx="10058400" cy="1450757"/>
          </a:xfrm>
        </p:spPr>
        <p:txBody>
          <a:bodyPr/>
          <a:lstStyle/>
          <a:p>
            <a:pPr algn="ctr"/>
            <a:r>
              <a:rPr lang="ru-RU" dirty="0"/>
              <a:t>Вкладка «Сообщество»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B1E4CC-DA37-4EE4-9DC6-7479CBE88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67" y="703218"/>
            <a:ext cx="9779265" cy="615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591" y="-692419"/>
            <a:ext cx="10058400" cy="1450757"/>
          </a:xfrm>
        </p:spPr>
        <p:txBody>
          <a:bodyPr/>
          <a:lstStyle/>
          <a:p>
            <a:pPr algn="ctr"/>
            <a:r>
              <a:rPr lang="ru-RU" dirty="0"/>
              <a:t>Вкладка «Тренировка»</a:t>
            </a:r>
          </a:p>
        </p:txBody>
      </p:sp>
      <p:pic>
        <p:nvPicPr>
          <p:cNvPr id="5" name="2023-06-13 20-07-1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C05A465-0F17-4CBA-8C22-FDE06B7C76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986" y="737618"/>
            <a:ext cx="9741609" cy="61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0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591" y="-692419"/>
            <a:ext cx="10058400" cy="1450757"/>
          </a:xfrm>
        </p:spPr>
        <p:txBody>
          <a:bodyPr/>
          <a:lstStyle/>
          <a:p>
            <a:pPr algn="ctr"/>
            <a:r>
              <a:rPr lang="ru-RU" dirty="0"/>
              <a:t>Вкладка «Список тренировок»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619A6-2914-4014-AB05-16F39634F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40" y="685561"/>
            <a:ext cx="9807320" cy="617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591" y="-692419"/>
            <a:ext cx="10058400" cy="1450757"/>
          </a:xfrm>
        </p:spPr>
        <p:txBody>
          <a:bodyPr/>
          <a:lstStyle/>
          <a:p>
            <a:pPr algn="ctr"/>
            <a:r>
              <a:rPr lang="ru-RU" dirty="0"/>
              <a:t>Вкладка «Профиль»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6DA981-FA9B-4537-BF1A-A4EEFFE6A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12" y="706810"/>
            <a:ext cx="9773557" cy="61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4663" y="0"/>
            <a:ext cx="10058400" cy="63102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Окно статистики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9CA5F5-29C8-4CFE-8A29-9C47CDFA3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63" y="516452"/>
            <a:ext cx="10058400" cy="63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6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4663" y="0"/>
            <a:ext cx="10058400" cy="63102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Окно тренерских услуг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998B22-4E54-4E45-BD55-11501A6D9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7" y="631028"/>
            <a:ext cx="10058400" cy="62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4663" y="0"/>
            <a:ext cx="10058400" cy="63102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Вкладка «Личные сообщения»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987AC3-9CED-4396-A1E4-778DD0A64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999067" y="565218"/>
            <a:ext cx="9998530" cy="62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665307" cy="1450757"/>
          </a:xfrm>
        </p:spPr>
        <p:txBody>
          <a:bodyPr/>
          <a:lstStyle/>
          <a:p>
            <a:r>
              <a:rPr lang="ru-RU" dirty="0"/>
              <a:t>Цель: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79" y="1845734"/>
            <a:ext cx="4787053" cy="4023360"/>
          </a:xfrm>
        </p:spPr>
        <p:txBody>
          <a:bodyPr>
            <a:noAutofit/>
          </a:bodyPr>
          <a:lstStyle/>
          <a:p>
            <a:r>
              <a:rPr lang="ru-RU" sz="2800" dirty="0"/>
              <a:t>Целью выпускной квалификационной работы является систематизация и закрепление полученных теоретических знаний и практических умений, путем проектирования и разработки автоматизированной информационной системы фитнес центра.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307670" y="394977"/>
            <a:ext cx="2107214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dirty="0"/>
              <a:t>Задачи: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307670" y="1845734"/>
            <a:ext cx="4850414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изучение особенностей конкретной предметной области;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400" dirty="0"/>
              <a:t>анализ программных средств разработки;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400" dirty="0"/>
              <a:t>проектирование и разработка базы данных;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400" dirty="0"/>
              <a:t>разработка настольного приложения</a:t>
            </a:r>
            <a:r>
              <a:rPr lang="en-US" sz="2400" dirty="0"/>
              <a:t>;</a:t>
            </a:r>
            <a:endParaRPr lang="ru-RU" sz="24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ru-RU" sz="2400" dirty="0"/>
              <a:t>анализ полученных результатов работы разработанного программного обеспечения.</a:t>
            </a:r>
          </a:p>
        </p:txBody>
      </p:sp>
    </p:spTree>
    <p:extLst>
      <p:ext uri="{BB962C8B-B14F-4D97-AF65-F5344CB8AC3E}">
        <p14:creationId xmlns:p14="http://schemas.microsoft.com/office/powerpoint/2010/main" val="2192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6116320" cy="4023360"/>
          </a:xfrm>
        </p:spPr>
        <p:txBody>
          <a:bodyPr>
            <a:noAutofit/>
          </a:bodyPr>
          <a:lstStyle/>
          <a:p>
            <a:r>
              <a:rPr lang="ru-RU" sz="2800" dirty="0"/>
              <a:t>В ходе выполнения дипломной работы была разработана автоматизированная информационная система , которая позволяет объединить всех людей увлекающиеся спортом. Разработанная АИС обладает высокой функциональностью, надежностью и удобством использования, что позволяет ее успешно применять в нужной области деятельности.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09" y="2160341"/>
            <a:ext cx="3118999" cy="31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dirty="0"/>
              <a:t>Спасибо за внимание!</a:t>
            </a:r>
          </a:p>
        </p:txBody>
      </p:sp>
      <p:pic>
        <p:nvPicPr>
          <p:cNvPr id="2050" name="Picture 2" descr="⬇ Скачать картинки 3d человечки телефон, стоковые фото 3d человечки телефон  в хорошем качестве | Depositphotos">
            <a:extLst>
              <a:ext uri="{FF2B5EF4-FFF2-40B4-BE49-F238E27FC236}">
                <a16:creationId xmlns:a16="http://schemas.microsoft.com/office/drawing/2014/main" id="{96A0B150-3150-4C84-A3BA-56210C9C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3429000"/>
            <a:ext cx="5007497" cy="288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9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 Light (Заголовки) Roman"/>
              </a:rPr>
              <a:t>Анализ предметной области: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90" y="2467455"/>
            <a:ext cx="2897688" cy="19230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907" y="4076086"/>
            <a:ext cx="1870773" cy="18624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7280" y="2066328"/>
            <a:ext cx="4631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Социальные сети объединяют людей по разным признакам. Она направлена на построение сообществ в интернете из людей со схожими интересами.</a:t>
            </a:r>
          </a:p>
          <a:p>
            <a:r>
              <a:rPr lang="ru-RU" sz="2400" dirty="0"/>
              <a:t>Возникает необходимость объединить людей по увлечениям, а именно увлечение спортом. </a:t>
            </a:r>
          </a:p>
        </p:txBody>
      </p:sp>
    </p:spTree>
    <p:extLst>
      <p:ext uri="{BB962C8B-B14F-4D97-AF65-F5344CB8AC3E}">
        <p14:creationId xmlns:p14="http://schemas.microsoft.com/office/powerpoint/2010/main" val="219521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средств разработки: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2102528"/>
            <a:ext cx="10058400" cy="316789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СУБД </a:t>
            </a:r>
            <a:r>
              <a:rPr lang="en-US" sz="2800" dirty="0"/>
              <a:t>SQL Server Management Studio 2022</a:t>
            </a:r>
            <a:endParaRPr lang="ru-RU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ru-RU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Платформа .</a:t>
            </a:r>
            <a:r>
              <a:rPr lang="en-US" sz="2800" dirty="0"/>
              <a:t>NET</a:t>
            </a:r>
            <a:endParaRPr lang="ru-RU" sz="2800" dirty="0"/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pPr marL="0" indent="0">
              <a:buNone/>
            </a:pPr>
            <a:endParaRPr lang="ru-RU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IDE </a:t>
            </a:r>
            <a:r>
              <a:rPr lang="ru-RU" sz="2800" dirty="0" err="1"/>
              <a:t>Visual</a:t>
            </a:r>
            <a:r>
              <a:rPr lang="ru-RU" sz="2800" dirty="0"/>
              <a:t> </a:t>
            </a:r>
            <a:r>
              <a:rPr lang="ru-RU" sz="2800" dirty="0" err="1"/>
              <a:t>Studio</a:t>
            </a:r>
            <a:r>
              <a:rPr lang="ru-RU" sz="2800" dirty="0"/>
              <a:t> 2022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/>
          </a:p>
        </p:txBody>
      </p:sp>
      <p:pic>
        <p:nvPicPr>
          <p:cNvPr id="2050" name="Picture 2" descr="Microsoft SQL Server Encryp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523" y="1808063"/>
            <a:ext cx="1645691" cy="134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T – что это такое и как работает | Skillfactory m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88" y="3429000"/>
            <a:ext cx="1161521" cy="116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Visual Studio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948" y="5094941"/>
            <a:ext cx="1310151" cy="13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9121" y="0"/>
            <a:ext cx="10058400" cy="894372"/>
          </a:xfrm>
        </p:spPr>
        <p:txBody>
          <a:bodyPr/>
          <a:lstStyle/>
          <a:p>
            <a:pPr algn="ctr"/>
            <a:r>
              <a:rPr lang="en-US" dirty="0"/>
              <a:t>USE-CASE </a:t>
            </a:r>
            <a:r>
              <a:rPr lang="ru-RU" dirty="0"/>
              <a:t>ДИАГРАММА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7"/>
            <a:ext cx="12191999" cy="60367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28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Логическая модель базы данных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6"/>
          <a:stretch/>
        </p:blipFill>
        <p:spPr bwMode="auto">
          <a:xfrm>
            <a:off x="1" y="2012972"/>
            <a:ext cx="6329716" cy="48708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1"/>
          <a:stretch/>
        </p:blipFill>
        <p:spPr bwMode="auto">
          <a:xfrm>
            <a:off x="6329717" y="2090211"/>
            <a:ext cx="5862283" cy="4767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377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базы данных: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4449218" y="1878144"/>
            <a:ext cx="2893480" cy="27970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31" y="5341001"/>
            <a:ext cx="3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Сущность «</a:t>
            </a:r>
            <a:r>
              <a:rPr lang="en-US" dirty="0"/>
              <a:t>User</a:t>
            </a:r>
            <a:r>
              <a:rPr lang="ru-RU" dirty="0"/>
              <a:t>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9218" y="4675175"/>
            <a:ext cx="289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Сущность «</a:t>
            </a:r>
            <a:r>
              <a:rPr lang="en-US" dirty="0"/>
              <a:t>Workout</a:t>
            </a:r>
            <a:r>
              <a:rPr lang="ru-RU" dirty="0"/>
              <a:t>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9434" y="5525667"/>
            <a:ext cx="348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Сущность «</a:t>
            </a:r>
            <a:r>
              <a:rPr lang="en-US" dirty="0"/>
              <a:t>Exercise</a:t>
            </a:r>
            <a:r>
              <a:rPr lang="ru-RU" dirty="0"/>
              <a:t>»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3EC358B-B3B6-49B1-8D3B-BCD61C97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195" y="3276659"/>
            <a:ext cx="3448531" cy="22577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490D81-F1B9-48EF-8CAA-0E38CB6CE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56" y="1855535"/>
            <a:ext cx="3093750" cy="34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280FA-BE99-4C26-9E05-C909C80F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Физическая модель базы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9FAC9D-EA0B-46D7-9DBA-9B342BBAAB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265853" y="2082801"/>
            <a:ext cx="6637867" cy="4775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2796D7-2F07-444E-985F-BF0FF1C7C2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98067" y="2260600"/>
            <a:ext cx="6637867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9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программного интерфейса приложения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6699540" y="2047490"/>
            <a:ext cx="5297727" cy="41145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3C609A-A730-4834-B182-82AFF2F61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" y="2047490"/>
            <a:ext cx="6054489" cy="4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4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381</TotalTime>
  <Words>260</Words>
  <Application>Microsoft Office PowerPoint</Application>
  <PresentationFormat>Широкоэкранный</PresentationFormat>
  <Paragraphs>50</Paragraphs>
  <Slides>21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Calibri Light (Заголовки)</vt:lpstr>
      <vt:lpstr>Calibri Light (Заголовки) Roman</vt:lpstr>
      <vt:lpstr>Times New Roman</vt:lpstr>
      <vt:lpstr>Ретро</vt:lpstr>
      <vt:lpstr>ВЫПУСКНАЯ КВАЛИФИКАЦИОННАЯ РАБОТА </vt:lpstr>
      <vt:lpstr>Цель:</vt:lpstr>
      <vt:lpstr>Анализ предметной области:</vt:lpstr>
      <vt:lpstr>Выбор средств разработки:</vt:lpstr>
      <vt:lpstr>USE-CASE ДИАГРАММА</vt:lpstr>
      <vt:lpstr>Логическая модель базы данных</vt:lpstr>
      <vt:lpstr>Разработка базы данных:</vt:lpstr>
      <vt:lpstr>Физическая модель базы данных</vt:lpstr>
      <vt:lpstr>Разработка программного интерфейса приложения:</vt:lpstr>
      <vt:lpstr>Окно авторизации</vt:lpstr>
      <vt:lpstr>Окно регистрации</vt:lpstr>
      <vt:lpstr>Главное окно</vt:lpstr>
      <vt:lpstr>Вкладка «Сообщество»</vt:lpstr>
      <vt:lpstr>Вкладка «Тренировка»</vt:lpstr>
      <vt:lpstr>Вкладка «Список тренировок»</vt:lpstr>
      <vt:lpstr>Вкладка «Профиль»</vt:lpstr>
      <vt:lpstr>Окно статистики</vt:lpstr>
      <vt:lpstr>Окно тренерских услуг</vt:lpstr>
      <vt:lpstr>Вкладка «Личные сообщения»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</dc:title>
  <dc:creator>IMac9</dc:creator>
  <cp:lastModifiedBy>Николай Прянчиков</cp:lastModifiedBy>
  <cp:revision>14</cp:revision>
  <dcterms:created xsi:type="dcterms:W3CDTF">2023-06-13T07:41:45Z</dcterms:created>
  <dcterms:modified xsi:type="dcterms:W3CDTF">2023-06-14T10:55:45Z</dcterms:modified>
</cp:coreProperties>
</file>